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9"/>
  </p:notesMasterIdLst>
  <p:handoutMasterIdLst>
    <p:handoutMasterId r:id="rId30"/>
  </p:handoutMasterIdLst>
  <p:sldIdLst>
    <p:sldId id="321" r:id="rId5"/>
    <p:sldId id="297" r:id="rId6"/>
    <p:sldId id="261" r:id="rId7"/>
    <p:sldId id="267" r:id="rId8"/>
    <p:sldId id="301" r:id="rId9"/>
    <p:sldId id="322" r:id="rId10"/>
    <p:sldId id="298" r:id="rId11"/>
    <p:sldId id="323" r:id="rId12"/>
    <p:sldId id="326" r:id="rId13"/>
    <p:sldId id="330" r:id="rId14"/>
    <p:sldId id="324" r:id="rId15"/>
    <p:sldId id="327" r:id="rId16"/>
    <p:sldId id="331" r:id="rId17"/>
    <p:sldId id="325" r:id="rId18"/>
    <p:sldId id="332" r:id="rId19"/>
    <p:sldId id="333" r:id="rId20"/>
    <p:sldId id="334" r:id="rId21"/>
    <p:sldId id="335" r:id="rId22"/>
    <p:sldId id="329" r:id="rId23"/>
    <p:sldId id="336" r:id="rId24"/>
    <p:sldId id="337" r:id="rId25"/>
    <p:sldId id="310" r:id="rId26"/>
    <p:sldId id="339" r:id="rId27"/>
    <p:sldId id="338" r:id="rId28"/>
  </p:sldIdLst>
  <p:sldSz cx="9144000" cy="5143500" type="screen16x9"/>
  <p:notesSz cx="6858000" cy="9144000"/>
  <p:defaultTextStyle>
    <a:defPPr>
      <a:defRPr lang="pt-B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79" userDrawn="1">
          <p15:clr>
            <a:srgbClr val="A4A3A4"/>
          </p15:clr>
        </p15:guide>
        <p15:guide id="2" pos="46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1920"/>
    <a:srgbClr val="FFFFFF"/>
    <a:srgbClr val="FF8F15"/>
    <a:srgbClr val="00C2CC"/>
    <a:srgbClr val="C215ED"/>
    <a:srgbClr val="85E601"/>
    <a:srgbClr val="E83A5D"/>
    <a:srgbClr val="000000"/>
    <a:srgbClr val="744F91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4" autoAdjust="0"/>
    <p:restoredTop sz="96408" autoAdjust="0"/>
  </p:normalViewPr>
  <p:slideViewPr>
    <p:cSldViewPr snapToGrid="0">
      <p:cViewPr>
        <p:scale>
          <a:sx n="100" d="100"/>
          <a:sy n="100" d="100"/>
        </p:scale>
        <p:origin x="864" y="1384"/>
      </p:cViewPr>
      <p:guideLst>
        <p:guide orient="horz" pos="1779"/>
        <p:guide pos="460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handoutMaster" Target="handoutMasters/handout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D112C6-DB21-4421-A4B0-2D4ACEEA11EE}" type="datetimeFigureOut">
              <a:rPr lang="pt-BR" smtClean="0"/>
              <a:t>11/04/16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8D67E2-7589-4390-BFE3-ECDF935CEDF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49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2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8E207E-E4C3-FC41-B441-B9F623A79C3F}" type="datetimeFigureOut">
              <a:rPr lang="pt-BR" smtClean="0"/>
              <a:t>11/04/16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Clique para editar os estilos de texto mestres</a:t>
            </a:r>
          </a:p>
          <a:p>
            <a:pPr lvl="1"/>
            <a:r>
              <a:rPr lang="en-US"/>
              <a:t>Segundo nível</a:t>
            </a:r>
          </a:p>
          <a:p>
            <a:pPr lvl="2"/>
            <a:r>
              <a:rPr lang="en-US"/>
              <a:t>Terceiro nível</a:t>
            </a:r>
          </a:p>
          <a:p>
            <a:pPr lvl="3"/>
            <a:r>
              <a:rPr lang="en-US"/>
              <a:t>Quarto nível</a:t>
            </a:r>
          </a:p>
          <a:p>
            <a:pPr lvl="4"/>
            <a:r>
              <a:rPr lang="en-US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0FEFC5-2F2F-F144-AF9A-454A66AF388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6976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0FEFC5-2F2F-F144-AF9A-454A66AF3882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8879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6" t="3907" r="4176" b="4078"/>
          <a:stretch/>
        </p:blipFill>
        <p:spPr>
          <a:xfrm>
            <a:off x="1" y="0"/>
            <a:ext cx="9144000" cy="515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07765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434" y="496677"/>
            <a:ext cx="5977132" cy="3998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1006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Retângulo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1192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933541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0" t="1119" r="4924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Shape 38"/>
          <p:cNvSpPr/>
          <p:nvPr userDrawn="1"/>
        </p:nvSpPr>
        <p:spPr>
          <a:xfrm>
            <a:off x="0" y="1"/>
            <a:ext cx="9144000" cy="51434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" name="Retângulo 13"/>
          <p:cNvSpPr/>
          <p:nvPr userDrawn="1"/>
        </p:nvSpPr>
        <p:spPr>
          <a:xfrm flipH="1">
            <a:off x="0" y="1308455"/>
            <a:ext cx="4541520" cy="1451428"/>
          </a:xfrm>
          <a:prstGeom prst="rect">
            <a:avLst/>
          </a:prstGeom>
          <a:solidFill>
            <a:srgbClr val="F2F2F2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/>
          <p:cNvSpPr/>
          <p:nvPr userDrawn="1"/>
        </p:nvSpPr>
        <p:spPr>
          <a:xfrm flipH="1">
            <a:off x="4099560" y="2904958"/>
            <a:ext cx="5044440" cy="1451428"/>
          </a:xfrm>
          <a:prstGeom prst="rect">
            <a:avLst/>
          </a:prstGeom>
          <a:solidFill>
            <a:srgbClr val="A11920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/>
          <p:cNvSpPr txBox="1"/>
          <p:nvPr userDrawn="1"/>
        </p:nvSpPr>
        <p:spPr>
          <a:xfrm>
            <a:off x="1982939" y="1711003"/>
            <a:ext cx="255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1800" b="1" dirty="0">
                <a:solidFill>
                  <a:schemeClr val="accent3"/>
                </a:solidFill>
              </a:rPr>
              <a:t>IN0953 – Engenharia de Software</a:t>
            </a:r>
          </a:p>
        </p:txBody>
      </p:sp>
      <p:sp>
        <p:nvSpPr>
          <p:cNvPr id="5" name="CaixaDeTexto 4"/>
          <p:cNvSpPr txBox="1"/>
          <p:nvPr userDrawn="1"/>
        </p:nvSpPr>
        <p:spPr>
          <a:xfrm>
            <a:off x="4188336" y="3110565"/>
            <a:ext cx="4920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b="1" dirty="0" err="1">
                <a:solidFill>
                  <a:srgbClr val="FFFFFF"/>
                </a:solidFill>
              </a:rPr>
              <a:t>Features</a:t>
            </a:r>
            <a:r>
              <a:rPr lang="pt-BR" sz="2400" b="1" baseline="0" dirty="0">
                <a:solidFill>
                  <a:srgbClr val="FFFFFF"/>
                </a:solidFill>
              </a:rPr>
              <a:t> do “</a:t>
            </a:r>
            <a:r>
              <a:rPr lang="pt-BR" sz="2400" b="1" baseline="0" dirty="0" err="1">
                <a:solidFill>
                  <a:srgbClr val="FFFFFF"/>
                </a:solidFill>
              </a:rPr>
              <a:t>Bike</a:t>
            </a:r>
            <a:r>
              <a:rPr lang="pt-BR" sz="2400" b="1" baseline="0" dirty="0">
                <a:solidFill>
                  <a:srgbClr val="FFFFFF"/>
                </a:solidFill>
              </a:rPr>
              <a:t> Cidadão” e outras coisas...</a:t>
            </a:r>
            <a:endParaRPr lang="pt-BR" sz="2400" b="1" dirty="0">
              <a:solidFill>
                <a:srgbClr val="FFFFFF"/>
              </a:solidFill>
            </a:endParaRPr>
          </a:p>
        </p:txBody>
      </p:sp>
      <p:sp>
        <p:nvSpPr>
          <p:cNvPr id="6" name="CaixaDeTexto 5"/>
          <p:cNvSpPr txBox="1"/>
          <p:nvPr userDrawn="1"/>
        </p:nvSpPr>
        <p:spPr>
          <a:xfrm>
            <a:off x="5681472" y="3876214"/>
            <a:ext cx="3383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200" dirty="0">
                <a:solidFill>
                  <a:srgbClr val="FFFFFF"/>
                </a:solidFill>
              </a:rPr>
              <a:t>Clivison,</a:t>
            </a:r>
            <a:r>
              <a:rPr lang="pt-BR" sz="1200" baseline="0" dirty="0">
                <a:solidFill>
                  <a:srgbClr val="FFFFFF"/>
                </a:solidFill>
              </a:rPr>
              <a:t> </a:t>
            </a:r>
            <a:r>
              <a:rPr lang="pt-BR" sz="1200" baseline="0" dirty="0" err="1">
                <a:solidFill>
                  <a:srgbClr val="FFFFFF"/>
                </a:solidFill>
              </a:rPr>
              <a:t>Jairson</a:t>
            </a:r>
            <a:r>
              <a:rPr lang="pt-BR" sz="1200" baseline="0" dirty="0">
                <a:solidFill>
                  <a:srgbClr val="FFFFFF"/>
                </a:solidFill>
              </a:rPr>
              <a:t>, Júlio César e Sarita</a:t>
            </a:r>
            <a:endParaRPr lang="pt-BR" sz="1200" dirty="0">
              <a:solidFill>
                <a:srgbClr val="FFFFFF"/>
              </a:solidFill>
            </a:endParaRPr>
          </a:p>
        </p:txBody>
      </p:sp>
      <p:pic>
        <p:nvPicPr>
          <p:cNvPr id="16" name="Imagem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33" y="1537872"/>
            <a:ext cx="1483874" cy="99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1118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Clique para editar estilo do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02240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" r="845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589" y="90156"/>
            <a:ext cx="978032" cy="65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32317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10"/>
          <p:cNvSpPr>
            <a:spLocks noGrp="1"/>
          </p:cNvSpPr>
          <p:nvPr>
            <p:ph type="pic" sz="quarter" idx="12"/>
          </p:nvPr>
        </p:nvSpPr>
        <p:spPr>
          <a:xfrm>
            <a:off x="5646421" y="1012825"/>
            <a:ext cx="3307080" cy="3657600"/>
          </a:xfrm>
          <a:prstGeom prst="roundRect">
            <a:avLst>
              <a:gd name="adj" fmla="val 3281"/>
            </a:avLst>
          </a:prstGeom>
          <a:solidFill>
            <a:schemeClr val="bg1"/>
          </a:solidFill>
          <a:ln>
            <a:solidFill>
              <a:srgbClr val="832A94"/>
            </a:solidFill>
          </a:ln>
        </p:spPr>
        <p:txBody>
          <a:bodyPr/>
          <a:lstStyle>
            <a:lvl1pPr marL="0" indent="0" algn="ctr">
              <a:buNone/>
              <a:defRPr>
                <a:solidFill>
                  <a:srgbClr val="5B5B5B"/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estilo</a:t>
            </a:r>
            <a:r>
              <a:rPr lang="en-US" dirty="0"/>
              <a:t> do </a:t>
            </a:r>
            <a:r>
              <a:rPr lang="en-US" dirty="0" err="1"/>
              <a:t>título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pt-BR" dirty="0"/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3"/>
          </p:nvPr>
        </p:nvSpPr>
        <p:spPr>
          <a:xfrm>
            <a:off x="360362" y="525319"/>
            <a:ext cx="7887325" cy="2215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>
              <a:buNone/>
              <a:defRPr lang="pt-BR" sz="16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de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mestres</a:t>
            </a:r>
            <a:endParaRPr lang="pt-BR" dirty="0"/>
          </a:p>
        </p:txBody>
      </p:sp>
      <p:sp>
        <p:nvSpPr>
          <p:cNvPr id="15" name="Espaço Reservado para Conteúdo 14"/>
          <p:cNvSpPr>
            <a:spLocks noGrp="1"/>
          </p:cNvSpPr>
          <p:nvPr>
            <p:ph sz="quarter" idx="14"/>
          </p:nvPr>
        </p:nvSpPr>
        <p:spPr>
          <a:xfrm>
            <a:off x="360362" y="1021079"/>
            <a:ext cx="5136197" cy="2941321"/>
          </a:xfrm>
          <a:prstGeom prst="rect">
            <a:avLst/>
          </a:prstGeom>
        </p:spPr>
        <p:txBody>
          <a:bodyPr/>
          <a:lstStyle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de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mestres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0587434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360988" y="140360"/>
            <a:ext cx="7886700" cy="396000"/>
          </a:xfrm>
        </p:spPr>
        <p:txBody>
          <a:bodyPr/>
          <a:lstStyle/>
          <a:p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estilo</a:t>
            </a:r>
            <a:r>
              <a:rPr lang="en-US" dirty="0"/>
              <a:t> do </a:t>
            </a:r>
            <a:r>
              <a:rPr lang="en-US" dirty="0" err="1"/>
              <a:t>título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pt-BR" dirty="0"/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3"/>
          </p:nvPr>
        </p:nvSpPr>
        <p:spPr>
          <a:xfrm>
            <a:off x="360362" y="525319"/>
            <a:ext cx="7887325" cy="3600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>
              <a:lnSpc>
                <a:spcPct val="150000"/>
              </a:lnSpc>
              <a:buNone/>
              <a:defRPr lang="pt-BR" sz="16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de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mestres</a:t>
            </a:r>
            <a:endParaRPr lang="pt-BR" dirty="0"/>
          </a:p>
        </p:txBody>
      </p:sp>
      <p:sp>
        <p:nvSpPr>
          <p:cNvPr id="15" name="Espaço Reservado para Conteúdo 14"/>
          <p:cNvSpPr>
            <a:spLocks noGrp="1"/>
          </p:cNvSpPr>
          <p:nvPr>
            <p:ph sz="quarter" idx="14"/>
          </p:nvPr>
        </p:nvSpPr>
        <p:spPr>
          <a:xfrm>
            <a:off x="360362" y="1021079"/>
            <a:ext cx="5136197" cy="2941321"/>
          </a:xfrm>
          <a:prstGeom prst="rect">
            <a:avLst/>
          </a:prstGeom>
        </p:spPr>
        <p:txBody>
          <a:bodyPr/>
          <a:lstStyle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050"/>
            </a:lvl5pPr>
          </a:lstStyle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de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mestres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26635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0" r="752"/>
          <a:stretch/>
        </p:blipFill>
        <p:spPr>
          <a:xfrm>
            <a:off x="1" y="0"/>
            <a:ext cx="9143999" cy="5143500"/>
          </a:xfrm>
          <a:prstGeom prst="rect">
            <a:avLst/>
          </a:prstGeom>
        </p:spPr>
      </p:pic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360988" y="140360"/>
            <a:ext cx="7886700" cy="3323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estilo</a:t>
            </a:r>
            <a:r>
              <a:rPr lang="en-US" dirty="0"/>
              <a:t> do </a:t>
            </a:r>
            <a:r>
              <a:rPr lang="en-US" dirty="0" err="1"/>
              <a:t>título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pt-BR" dirty="0"/>
          </a:p>
        </p:txBody>
      </p:sp>
      <p:sp>
        <p:nvSpPr>
          <p:cNvPr id="14" name="Espaço Reservado para Texto 13"/>
          <p:cNvSpPr>
            <a:spLocks noGrp="1"/>
          </p:cNvSpPr>
          <p:nvPr>
            <p:ph type="body" idx="1"/>
          </p:nvPr>
        </p:nvSpPr>
        <p:spPr>
          <a:xfrm>
            <a:off x="355600" y="1016000"/>
            <a:ext cx="8078470" cy="36366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de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mestres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2076" b="68333"/>
          <a:stretch/>
        </p:blipFill>
        <p:spPr>
          <a:xfrm rot="5400000">
            <a:off x="115433" y="154669"/>
            <a:ext cx="80894" cy="311759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589" y="90156"/>
            <a:ext cx="978032" cy="65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686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8" r:id="rId2"/>
    <p:sldLayoutId id="2147483667" r:id="rId3"/>
    <p:sldLayoutId id="2147483666" r:id="rId4"/>
    <p:sldLayoutId id="2147483661" r:id="rId5"/>
    <p:sldLayoutId id="2147483663" r:id="rId6"/>
    <p:sldLayoutId id="2147483662" r:id="rId7"/>
    <p:sldLayoutId id="2147483664" r:id="rId8"/>
  </p:sldLayoutIdLst>
  <p:transition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pt-BR" sz="2400" b="1" kern="1200" dirty="0" smtClean="0">
          <a:solidFill>
            <a:srgbClr val="A11920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30000"/>
        </a:lnSpc>
        <a:spcBef>
          <a:spcPts val="375"/>
        </a:spcBef>
        <a:buClr>
          <a:srgbClr val="A11920"/>
        </a:buClr>
        <a:buFont typeface="Arial" panose="020B0604020202020204" pitchFamily="34" charset="0"/>
        <a:buChar char="•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30000"/>
        </a:lnSpc>
        <a:spcBef>
          <a:spcPts val="375"/>
        </a:spcBef>
        <a:buClr>
          <a:srgbClr val="A11920"/>
        </a:buClr>
        <a:buFont typeface="Arial" panose="020B0604020202020204" pitchFamily="34" charset="0"/>
        <a:buChar char="•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30000"/>
        </a:lnSpc>
        <a:spcBef>
          <a:spcPts val="375"/>
        </a:spcBef>
        <a:buClr>
          <a:srgbClr val="A11920"/>
        </a:buClr>
        <a:buFont typeface="Arial" panose="020B0604020202020204" pitchFamily="34" charset="0"/>
        <a:buChar char="•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30000"/>
        </a:lnSpc>
        <a:spcBef>
          <a:spcPts val="375"/>
        </a:spcBef>
        <a:buClr>
          <a:srgbClr val="A11920"/>
        </a:buClr>
        <a:buFont typeface="Arial" panose="020B0604020202020204" pitchFamily="34" charset="0"/>
        <a:buChar char="•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30000"/>
        </a:lnSpc>
        <a:spcBef>
          <a:spcPts val="375"/>
        </a:spcBef>
        <a:buClr>
          <a:srgbClr val="A11920"/>
        </a:buClr>
        <a:buFont typeface="Arial" panose="020B0604020202020204" pitchFamily="34" charset="0"/>
        <a:buChar char="•"/>
        <a:defRPr lang="pt-BR" sz="14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jpeg"/><Relationship Id="rId3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Relationship Id="rId3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Relationship Id="rId3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98723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0988" y="140360"/>
            <a:ext cx="7886700" cy="332399"/>
          </a:xfrm>
        </p:spPr>
        <p:txBody>
          <a:bodyPr/>
          <a:lstStyle/>
          <a:p>
            <a:r>
              <a:rPr lang="pt-BR" dirty="0"/>
              <a:t>Melhoria nos Alertas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>
          <a:xfrm>
            <a:off x="360362" y="525319"/>
            <a:ext cx="7887325" cy="324128"/>
          </a:xfrm>
        </p:spPr>
        <p:txBody>
          <a:bodyPr/>
          <a:lstStyle/>
          <a:p>
            <a:r>
              <a:rPr lang="pt-BR" dirty="0"/>
              <a:t>O que pretendemos implementar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/>
          </a:bodyPr>
          <a:lstStyle/>
          <a:p>
            <a:r>
              <a:rPr lang="pt-BR" sz="2000" dirty="0"/>
              <a:t>Temporalidade nos alertas</a:t>
            </a:r>
          </a:p>
          <a:p>
            <a:r>
              <a:rPr lang="pt-BR" sz="2000" dirty="0"/>
              <a:t>Aumento das possibilidades dos alertas</a:t>
            </a:r>
          </a:p>
        </p:txBody>
      </p:sp>
    </p:spTree>
    <p:extLst>
      <p:ext uri="{BB962C8B-B14F-4D97-AF65-F5344CB8AC3E}">
        <p14:creationId xmlns:p14="http://schemas.microsoft.com/office/powerpoint/2010/main" val="37414548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5100" y="2927509"/>
            <a:ext cx="8864600" cy="2215991"/>
          </a:xfrm>
        </p:spPr>
        <p:txBody>
          <a:bodyPr anchor="b"/>
          <a:lstStyle/>
          <a:p>
            <a:pPr algn="r"/>
            <a:r>
              <a:rPr lang="pt-BR" sz="80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Análise de Quedas/Buracos</a:t>
            </a:r>
          </a:p>
        </p:txBody>
      </p:sp>
    </p:spTree>
    <p:extLst>
      <p:ext uri="{BB962C8B-B14F-4D97-AF65-F5344CB8AC3E}">
        <p14:creationId xmlns:p14="http://schemas.microsoft.com/office/powerpoint/2010/main" val="37613764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0" name="Picture 2" descr="http://www.euvoudebike.com/wordpress/wp-content/uploads/2010/10/acidente-bicicle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66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589" y="90156"/>
            <a:ext cx="978032" cy="65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6496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0988" y="140360"/>
            <a:ext cx="7886700" cy="332399"/>
          </a:xfrm>
        </p:spPr>
        <p:txBody>
          <a:bodyPr/>
          <a:lstStyle/>
          <a:p>
            <a:r>
              <a:rPr lang="pt-BR" dirty="0"/>
              <a:t>Análise de Quedas/Buracos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>
          <a:xfrm>
            <a:off x="360362" y="525319"/>
            <a:ext cx="7887325" cy="324128"/>
          </a:xfrm>
        </p:spPr>
        <p:txBody>
          <a:bodyPr/>
          <a:lstStyle/>
          <a:p>
            <a:r>
              <a:rPr lang="pt-BR" dirty="0"/>
              <a:t>O que pretendemos implementar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14"/>
          </p:nvPr>
        </p:nvSpPr>
        <p:spPr>
          <a:xfrm>
            <a:off x="360362" y="1021079"/>
            <a:ext cx="7462838" cy="2941321"/>
          </a:xfrm>
        </p:spPr>
        <p:txBody>
          <a:bodyPr anchor="ctr">
            <a:normAutofit/>
          </a:bodyPr>
          <a:lstStyle/>
          <a:p>
            <a:r>
              <a:rPr lang="pt-BR" sz="2000" dirty="0"/>
              <a:t>Fazer uso dos sensores do Smartphone, como Acelerômetro e o Giroscópio</a:t>
            </a:r>
          </a:p>
          <a:p>
            <a:r>
              <a:rPr lang="pt-BR" sz="2000" dirty="0"/>
              <a:t>Incluir como novo </a:t>
            </a:r>
            <a:r>
              <a:rPr lang="pt-BR" sz="2000" dirty="0" smtClean="0"/>
              <a:t>alerta</a:t>
            </a:r>
          </a:p>
          <a:p>
            <a:r>
              <a:rPr lang="pt-BR" sz="2000" dirty="0" smtClean="0"/>
              <a:t>Permitir futura exibição no mapa de áreas com maior número de quedas/buracos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3506471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5100" y="4035504"/>
            <a:ext cx="8864600" cy="1107996"/>
          </a:xfrm>
        </p:spPr>
        <p:txBody>
          <a:bodyPr anchor="b"/>
          <a:lstStyle/>
          <a:p>
            <a:pPr algn="r"/>
            <a:r>
              <a:rPr lang="pt-BR" sz="8000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Registro</a:t>
            </a:r>
            <a:r>
              <a:rPr lang="pt-BR" sz="8000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80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das Rotas</a:t>
            </a:r>
          </a:p>
        </p:txBody>
      </p:sp>
    </p:spTree>
    <p:extLst>
      <p:ext uri="{BB962C8B-B14F-4D97-AF65-F5344CB8AC3E}">
        <p14:creationId xmlns:p14="http://schemas.microsoft.com/office/powerpoint/2010/main" val="16309072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74" name="Picture 2" descr="https://www.burnaby.ca/Assets/New+Things+To+Do/Explore+The+Outdoors/Cyclists+on+the+Greenwa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" y="0"/>
            <a:ext cx="914220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7829550" y="45078"/>
            <a:ext cx="1416050" cy="7443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" name="Imagem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589" y="90156"/>
            <a:ext cx="978032" cy="65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934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0988" y="140360"/>
            <a:ext cx="7886700" cy="332399"/>
          </a:xfrm>
        </p:spPr>
        <p:txBody>
          <a:bodyPr/>
          <a:lstStyle/>
          <a:p>
            <a:r>
              <a:rPr lang="pt-BR" dirty="0"/>
              <a:t>Estudo das Rotas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>
          <a:xfrm>
            <a:off x="360362" y="525319"/>
            <a:ext cx="7887325" cy="324128"/>
          </a:xfrm>
        </p:spPr>
        <p:txBody>
          <a:bodyPr/>
          <a:lstStyle/>
          <a:p>
            <a:r>
              <a:rPr lang="pt-BR" dirty="0"/>
              <a:t>O que pretendemos implementar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14"/>
          </p:nvPr>
        </p:nvSpPr>
        <p:spPr>
          <a:xfrm>
            <a:off x="360362" y="1021079"/>
            <a:ext cx="7424738" cy="2941321"/>
          </a:xfrm>
        </p:spPr>
        <p:txBody>
          <a:bodyPr anchor="ctr">
            <a:normAutofit/>
          </a:bodyPr>
          <a:lstStyle/>
          <a:p>
            <a:pPr fontAlgn="base"/>
            <a:r>
              <a:rPr lang="en-US" sz="2000" dirty="0"/>
              <a:t>Mapear todas as rotas naturalmente realizadas pelos ciclistas</a:t>
            </a:r>
          </a:p>
          <a:p>
            <a:pPr fontAlgn="base"/>
            <a:r>
              <a:rPr lang="en-US" sz="2000" dirty="0"/>
              <a:t>Permitir futura identificação das maiores demandas por ciclovia na cidade;</a:t>
            </a:r>
          </a:p>
          <a:p>
            <a:pPr fontAlgn="base"/>
            <a:r>
              <a:rPr lang="en-US" sz="2000" dirty="0"/>
              <a:t>Usar</a:t>
            </a:r>
            <a:r>
              <a:rPr lang="en-US" sz="2000" dirty="0"/>
              <a:t> o GPS dos Smartphones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262542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33008" t="18012" r="33144" b="38926"/>
          <a:stretch/>
        </p:blipFill>
        <p:spPr>
          <a:xfrm>
            <a:off x="2892645" y="128441"/>
            <a:ext cx="3358709" cy="5015059"/>
          </a:xfrm>
          <a:prstGeom prst="rect">
            <a:avLst/>
          </a:prstGeom>
        </p:spPr>
      </p:pic>
      <p:pic>
        <p:nvPicPr>
          <p:cNvPr id="24" name="Imagem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589" y="90156"/>
            <a:ext cx="978032" cy="65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4576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0988" y="140360"/>
            <a:ext cx="7886700" cy="332399"/>
          </a:xfrm>
        </p:spPr>
        <p:txBody>
          <a:bodyPr/>
          <a:lstStyle/>
          <a:p>
            <a:r>
              <a:rPr lang="pt-BR" dirty="0" err="1"/>
              <a:t>Features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>
          <a:xfrm>
            <a:off x="360362" y="525319"/>
            <a:ext cx="7887325" cy="324128"/>
          </a:xfrm>
        </p:spPr>
        <p:txBody>
          <a:bodyPr/>
          <a:lstStyle/>
          <a:p>
            <a:r>
              <a:rPr lang="pt-BR" dirty="0"/>
              <a:t>Qual o plano futuro?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14"/>
          </p:nvPr>
        </p:nvSpPr>
        <p:spPr>
          <a:xfrm>
            <a:off x="360362" y="1371600"/>
            <a:ext cx="5136197" cy="2590800"/>
          </a:xfrm>
        </p:spPr>
        <p:txBody>
          <a:bodyPr anchor="ctr">
            <a:normAutofit/>
          </a:bodyPr>
          <a:lstStyle/>
          <a:p>
            <a:r>
              <a:rPr lang="pt-BR" sz="2000" dirty="0"/>
              <a:t>Mineração dos dados</a:t>
            </a:r>
          </a:p>
          <a:p>
            <a:pPr lvl="1"/>
            <a:r>
              <a:rPr lang="pt-BR" sz="2000" dirty="0"/>
              <a:t>Governo</a:t>
            </a:r>
          </a:p>
          <a:p>
            <a:pPr lvl="1"/>
            <a:r>
              <a:rPr lang="pt-BR" sz="2000" dirty="0"/>
              <a:t>Entidades</a:t>
            </a:r>
          </a:p>
          <a:p>
            <a:pPr lvl="1"/>
            <a:r>
              <a:rPr lang="pt-BR" sz="2000" dirty="0"/>
              <a:t>Usuários</a:t>
            </a:r>
          </a:p>
          <a:p>
            <a:pPr lvl="1"/>
            <a:r>
              <a:rPr lang="pt-BR" sz="2000" dirty="0"/>
              <a:t>...</a:t>
            </a:r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7629233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5100" y="2927509"/>
            <a:ext cx="8864600" cy="2215991"/>
          </a:xfrm>
        </p:spPr>
        <p:txBody>
          <a:bodyPr anchor="b"/>
          <a:lstStyle/>
          <a:p>
            <a:pPr algn="r"/>
            <a:r>
              <a:rPr lang="pt-BR" sz="80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“Grande Questão”...</a:t>
            </a:r>
          </a:p>
        </p:txBody>
      </p:sp>
    </p:spTree>
    <p:extLst>
      <p:ext uri="{BB962C8B-B14F-4D97-AF65-F5344CB8AC3E}">
        <p14:creationId xmlns:p14="http://schemas.microsoft.com/office/powerpoint/2010/main" val="16809862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61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0" y="909757"/>
            <a:ext cx="9029700" cy="3323987"/>
          </a:xfrm>
        </p:spPr>
        <p:txBody>
          <a:bodyPr anchor="ctr"/>
          <a:lstStyle/>
          <a:p>
            <a:pPr algn="ctr"/>
            <a:r>
              <a:rPr lang="pt-BR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Qual a </a:t>
            </a:r>
            <a:r>
              <a:rPr lang="pt-BR" sz="8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visão</a:t>
            </a:r>
            <a:r>
              <a:rPr lang="pt-BR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pt-BR" sz="8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</a:t>
            </a:r>
            <a:r>
              <a:rPr lang="pt-BR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 </a:t>
            </a:r>
            <a:r>
              <a:rPr lang="pt-BR" sz="8000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IoT</a:t>
            </a:r>
            <a:r>
              <a:rPr lang="pt-BR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em nosso</a:t>
            </a:r>
            <a:r>
              <a:rPr lang="pt-BR" sz="8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Projeto</a:t>
            </a:r>
            <a:r>
              <a:rPr lang="pt-BR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589" y="90156"/>
            <a:ext cx="978032" cy="65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4238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0" y="508109"/>
            <a:ext cx="9029700" cy="4127284"/>
          </a:xfrm>
        </p:spPr>
        <p:txBody>
          <a:bodyPr anchor="ctr"/>
          <a:lstStyle/>
          <a:p>
            <a:pPr algn="ctr"/>
            <a:r>
              <a:rPr lang="pt-BR" sz="1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 </a:t>
            </a:r>
            <a:r>
              <a:rPr lang="pt-BR" sz="138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</a:t>
            </a:r>
            <a:r>
              <a:rPr lang="pt-BR" sz="1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13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IoT</a:t>
            </a:r>
            <a:r>
              <a:rPr lang="pt-BR" sz="1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138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=</a:t>
            </a:r>
            <a:r>
              <a:rPr lang="pt-BR" sz="13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pt-BR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t-BR" sz="80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Bem Estar e Melhoria de Vida</a:t>
            </a: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589" y="90156"/>
            <a:ext cx="978032" cy="65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6395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5100" y="4035504"/>
            <a:ext cx="8864600" cy="1107996"/>
          </a:xfrm>
        </p:spPr>
        <p:txBody>
          <a:bodyPr anchor="b"/>
          <a:lstStyle/>
          <a:p>
            <a:pPr algn="r"/>
            <a:r>
              <a:rPr lang="pt-BR" sz="8000" dirty="0"/>
              <a:t>Dúvidas</a:t>
            </a:r>
          </a:p>
        </p:txBody>
      </p:sp>
      <p:grpSp>
        <p:nvGrpSpPr>
          <p:cNvPr id="11" name="Agrupar 10"/>
          <p:cNvGrpSpPr/>
          <p:nvPr/>
        </p:nvGrpSpPr>
        <p:grpSpPr>
          <a:xfrm>
            <a:off x="165100" y="528215"/>
            <a:ext cx="4635500" cy="4019202"/>
            <a:chOff x="165100" y="528215"/>
            <a:chExt cx="2921849" cy="2533384"/>
          </a:xfrm>
        </p:grpSpPr>
        <p:pic>
          <p:nvPicPr>
            <p:cNvPr id="3" name="Imagem 2"/>
            <p:cNvPicPr>
              <a:picLocks noChangeAspect="1"/>
            </p:cNvPicPr>
            <p:nvPr/>
          </p:nvPicPr>
          <p:blipFill rotWithShape="1">
            <a:blip r:embed="rId2"/>
            <a:srcRect l="33008" t="18012" r="33144" b="38926"/>
            <a:stretch/>
          </p:blipFill>
          <p:spPr>
            <a:xfrm>
              <a:off x="1033755" y="528215"/>
              <a:ext cx="1483360" cy="2214880"/>
            </a:xfrm>
            <a:prstGeom prst="rect">
              <a:avLst/>
            </a:prstGeom>
          </p:spPr>
        </p:pic>
        <p:pic>
          <p:nvPicPr>
            <p:cNvPr id="4" name="Imagem 3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rcRect l="33008" t="18012" r="33144" b="38926"/>
            <a:stretch/>
          </p:blipFill>
          <p:spPr>
            <a:xfrm>
              <a:off x="826288" y="1196339"/>
              <a:ext cx="971295" cy="1450290"/>
            </a:xfrm>
            <a:prstGeom prst="rect">
              <a:avLst/>
            </a:prstGeom>
          </p:spPr>
        </p:pic>
        <p:pic>
          <p:nvPicPr>
            <p:cNvPr id="5" name="Imagem 4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35000"/>
            </a:blip>
            <a:srcRect l="33008" t="18012" r="33144" b="38926"/>
            <a:stretch/>
          </p:blipFill>
          <p:spPr>
            <a:xfrm>
              <a:off x="1902918" y="2184054"/>
              <a:ext cx="508861" cy="759806"/>
            </a:xfrm>
            <a:prstGeom prst="rect">
              <a:avLst/>
            </a:prstGeom>
          </p:spPr>
        </p:pic>
        <p:pic>
          <p:nvPicPr>
            <p:cNvPr id="6" name="Imagem 5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rcRect l="33008" t="18012" r="33144" b="38926"/>
            <a:stretch/>
          </p:blipFill>
          <p:spPr>
            <a:xfrm>
              <a:off x="165100" y="528215"/>
              <a:ext cx="993975" cy="1484155"/>
            </a:xfrm>
            <a:prstGeom prst="rect">
              <a:avLst/>
            </a:prstGeom>
          </p:spPr>
        </p:pic>
        <p:pic>
          <p:nvPicPr>
            <p:cNvPr id="7" name="Imagem 6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rcRect l="33008" t="18012" r="33144" b="38926"/>
            <a:stretch/>
          </p:blipFill>
          <p:spPr>
            <a:xfrm>
              <a:off x="2218925" y="585841"/>
              <a:ext cx="868024" cy="1296090"/>
            </a:xfrm>
            <a:prstGeom prst="rect">
              <a:avLst/>
            </a:prstGeom>
          </p:spPr>
        </p:pic>
        <p:pic>
          <p:nvPicPr>
            <p:cNvPr id="8" name="Imagem 7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rcRect l="33008" t="18012" r="33144" b="38926"/>
            <a:stretch/>
          </p:blipFill>
          <p:spPr>
            <a:xfrm>
              <a:off x="571361" y="2184054"/>
              <a:ext cx="587714" cy="877545"/>
            </a:xfrm>
            <a:prstGeom prst="rect">
              <a:avLst/>
            </a:prstGeom>
          </p:spPr>
        </p:pic>
        <p:pic>
          <p:nvPicPr>
            <p:cNvPr id="9" name="Imagem 8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rcRect l="33008" t="18012" r="33144" b="38926"/>
            <a:stretch/>
          </p:blipFill>
          <p:spPr>
            <a:xfrm>
              <a:off x="2083864" y="1372517"/>
              <a:ext cx="895645" cy="1337333"/>
            </a:xfrm>
            <a:prstGeom prst="rect">
              <a:avLst/>
            </a:prstGeom>
          </p:spPr>
        </p:pic>
      </p:grpSp>
      <p:pic>
        <p:nvPicPr>
          <p:cNvPr id="12" name="Imagem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589" y="90156"/>
            <a:ext cx="978032" cy="65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2748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iversity.org/blog/wp-content/uploads/2013/10/bigstock-Thank-You-Phrases-3852342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000" y="-101600"/>
            <a:ext cx="9410700" cy="539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615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681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93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BR" dirty="0"/>
              <a:t>O que vamos ver?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dirty="0"/>
              <a:t>Resumo da Ópera</a:t>
            </a:r>
          </a:p>
        </p:txBody>
      </p:sp>
      <p:sp>
        <p:nvSpPr>
          <p:cNvPr id="7" name="Espaço Reservado para Texto 6"/>
          <p:cNvSpPr>
            <a:spLocks noGrp="1"/>
          </p:cNvSpPr>
          <p:nvPr>
            <p:ph sz="quarter" idx="14"/>
          </p:nvPr>
        </p:nvSpPr>
        <p:spPr>
          <a:prstGeom prst="rect">
            <a:avLst/>
          </a:prstGeom>
        </p:spPr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sz="1800" dirty="0" err="1"/>
              <a:t>Features</a:t>
            </a:r>
            <a:r>
              <a:rPr lang="pt-BR" sz="1800" dirty="0"/>
              <a:t> a serem desenvolvidas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sz="1800" dirty="0"/>
              <a:t>Resposta a “Grande Questão”...</a:t>
            </a:r>
          </a:p>
        </p:txBody>
      </p:sp>
    </p:spTree>
    <p:extLst>
      <p:ext uri="{BB962C8B-B14F-4D97-AF65-F5344CB8AC3E}">
        <p14:creationId xmlns:p14="http://schemas.microsoft.com/office/powerpoint/2010/main" val="93833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5100" y="4035504"/>
            <a:ext cx="8864600" cy="1107996"/>
          </a:xfrm>
        </p:spPr>
        <p:txBody>
          <a:bodyPr anchor="b"/>
          <a:lstStyle/>
          <a:p>
            <a:pPr algn="r"/>
            <a:r>
              <a:rPr lang="pt-BR" sz="8000" dirty="0" err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</a:t>
            </a:r>
            <a:endParaRPr lang="pt-BR" sz="80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003825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Agrupar 18"/>
          <p:cNvGrpSpPr/>
          <p:nvPr/>
        </p:nvGrpSpPr>
        <p:grpSpPr>
          <a:xfrm>
            <a:off x="245228" y="1854563"/>
            <a:ext cx="8653543" cy="1084922"/>
            <a:chOff x="1105319" y="3064747"/>
            <a:chExt cx="6732395" cy="844062"/>
          </a:xfrm>
        </p:grpSpPr>
        <p:sp>
          <p:nvSpPr>
            <p:cNvPr id="14" name="Retângulo 13"/>
            <p:cNvSpPr/>
            <p:nvPr/>
          </p:nvSpPr>
          <p:spPr>
            <a:xfrm>
              <a:off x="1105319" y="3064747"/>
              <a:ext cx="1346479" cy="844062"/>
            </a:xfrm>
            <a:prstGeom prst="rect">
              <a:avLst/>
            </a:prstGeom>
            <a:solidFill>
              <a:srgbClr val="E83A5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Sensors</a:t>
              </a:r>
              <a:endParaRPr lang="pt-BR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" name="Retângulo 14"/>
            <p:cNvSpPr/>
            <p:nvPr/>
          </p:nvSpPr>
          <p:spPr>
            <a:xfrm>
              <a:off x="2451798" y="3064747"/>
              <a:ext cx="1346479" cy="844062"/>
            </a:xfrm>
            <a:prstGeom prst="rect">
              <a:avLst/>
            </a:prstGeom>
            <a:solidFill>
              <a:srgbClr val="85E60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Networks</a:t>
              </a:r>
            </a:p>
          </p:txBody>
        </p:sp>
        <p:sp>
          <p:nvSpPr>
            <p:cNvPr id="16" name="Retângulo 15"/>
            <p:cNvSpPr/>
            <p:nvPr/>
          </p:nvSpPr>
          <p:spPr>
            <a:xfrm>
              <a:off x="3798277" y="3064747"/>
              <a:ext cx="1346479" cy="844062"/>
            </a:xfrm>
            <a:prstGeom prst="rect">
              <a:avLst/>
            </a:prstGeom>
            <a:solidFill>
              <a:srgbClr val="C215ED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Standards</a:t>
              </a:r>
            </a:p>
          </p:txBody>
        </p:sp>
        <p:sp>
          <p:nvSpPr>
            <p:cNvPr id="17" name="Retângulo 16"/>
            <p:cNvSpPr/>
            <p:nvPr/>
          </p:nvSpPr>
          <p:spPr>
            <a:xfrm>
              <a:off x="5144756" y="3064747"/>
              <a:ext cx="1346479" cy="844062"/>
            </a:xfrm>
            <a:prstGeom prst="rect">
              <a:avLst/>
            </a:prstGeom>
            <a:solidFill>
              <a:srgbClr val="00C2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Intelligent</a:t>
              </a:r>
              <a:r>
                <a:rPr lang="pt-BR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pt-BR" sz="24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Analysis</a:t>
              </a:r>
              <a:endParaRPr lang="pt-BR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" name="Retângulo 17"/>
            <p:cNvSpPr/>
            <p:nvPr/>
          </p:nvSpPr>
          <p:spPr>
            <a:xfrm>
              <a:off x="6491235" y="3064747"/>
              <a:ext cx="1346479" cy="844062"/>
            </a:xfrm>
            <a:prstGeom prst="rect">
              <a:avLst/>
            </a:prstGeom>
            <a:solidFill>
              <a:srgbClr val="FF8F1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Intelligent</a:t>
              </a:r>
              <a:r>
                <a:rPr lang="pt-BR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pt-BR" sz="2400" b="1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Actions</a:t>
              </a:r>
              <a:endParaRPr lang="pt-BR" sz="2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20" name="Imagem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589" y="90156"/>
            <a:ext cx="978032" cy="654224"/>
          </a:xfrm>
          <a:prstGeom prst="rect">
            <a:avLst/>
          </a:prstGeom>
        </p:spPr>
      </p:pic>
      <p:sp>
        <p:nvSpPr>
          <p:cNvPr id="21" name="Seta para Baixo 20"/>
          <p:cNvSpPr/>
          <p:nvPr/>
        </p:nvSpPr>
        <p:spPr>
          <a:xfrm>
            <a:off x="351693" y="974690"/>
            <a:ext cx="371789" cy="750593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Seta para Baixo 23"/>
          <p:cNvSpPr/>
          <p:nvPr/>
        </p:nvSpPr>
        <p:spPr>
          <a:xfrm>
            <a:off x="894543" y="974689"/>
            <a:ext cx="371789" cy="750593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Seta para Baixo 24"/>
          <p:cNvSpPr/>
          <p:nvPr/>
        </p:nvSpPr>
        <p:spPr>
          <a:xfrm>
            <a:off x="1437393" y="974689"/>
            <a:ext cx="371789" cy="750593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Seta para Baixo 25"/>
          <p:cNvSpPr/>
          <p:nvPr/>
        </p:nvSpPr>
        <p:spPr>
          <a:xfrm rot="10800000">
            <a:off x="381837" y="3063873"/>
            <a:ext cx="371789" cy="750593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Seta para Baixo 26"/>
          <p:cNvSpPr/>
          <p:nvPr/>
        </p:nvSpPr>
        <p:spPr>
          <a:xfrm rot="10800000">
            <a:off x="924687" y="3063872"/>
            <a:ext cx="371789" cy="750593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Seta para Baixo 27"/>
          <p:cNvSpPr/>
          <p:nvPr/>
        </p:nvSpPr>
        <p:spPr>
          <a:xfrm rot="10800000">
            <a:off x="1467537" y="3063872"/>
            <a:ext cx="371789" cy="750593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02468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0988" y="140360"/>
            <a:ext cx="7886700" cy="332399"/>
          </a:xfrm>
        </p:spPr>
        <p:txBody>
          <a:bodyPr/>
          <a:lstStyle/>
          <a:p>
            <a:r>
              <a:rPr lang="pt-BR" dirty="0" err="1"/>
              <a:t>Features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>
          <a:xfrm>
            <a:off x="360362" y="525319"/>
            <a:ext cx="7887325" cy="324128"/>
          </a:xfrm>
        </p:spPr>
        <p:txBody>
          <a:bodyPr/>
          <a:lstStyle/>
          <a:p>
            <a:r>
              <a:rPr lang="pt-BR" dirty="0"/>
              <a:t>Funcionalidades a serem desenvolvidas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/>
          </a:bodyPr>
          <a:lstStyle/>
          <a:p>
            <a:r>
              <a:rPr lang="pt-BR" sz="2000" dirty="0"/>
              <a:t>Melhorias nos Alertas</a:t>
            </a:r>
          </a:p>
          <a:p>
            <a:r>
              <a:rPr lang="pt-BR" sz="2000" dirty="0"/>
              <a:t>Análises de Quedas/Buracos</a:t>
            </a:r>
          </a:p>
          <a:p>
            <a:r>
              <a:rPr lang="pt-BR" sz="2000" dirty="0" smtClean="0"/>
              <a:t>Registro das </a:t>
            </a:r>
            <a:r>
              <a:rPr lang="pt-BR" sz="2000" dirty="0" smtClean="0"/>
              <a:t>Rotas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39174118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5100" y="2927509"/>
            <a:ext cx="8864600" cy="2215991"/>
          </a:xfrm>
        </p:spPr>
        <p:txBody>
          <a:bodyPr anchor="b"/>
          <a:lstStyle/>
          <a:p>
            <a:pPr algn="r"/>
            <a:r>
              <a:rPr lang="pt-BR" sz="80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Melhoria nos Alertas</a:t>
            </a:r>
          </a:p>
        </p:txBody>
      </p:sp>
    </p:spTree>
    <p:extLst>
      <p:ext uri="{BB962C8B-B14F-4D97-AF65-F5344CB8AC3E}">
        <p14:creationId xmlns:p14="http://schemas.microsoft.com/office/powerpoint/2010/main" val="2080133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" name="Imagem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0589" y="90156"/>
            <a:ext cx="978032" cy="654224"/>
          </a:xfrm>
          <a:prstGeom prst="rect">
            <a:avLst/>
          </a:prstGeom>
        </p:spPr>
      </p:pic>
      <p:pic>
        <p:nvPicPr>
          <p:cNvPr id="1026" name="Picture 2" descr="http://www.gazetadopovo.com.br/haus/wp-content/uploads/2015/12/Bike-Cidad%C3%A3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490" y="156368"/>
            <a:ext cx="2857020" cy="4830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05656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Hackathon Inmetrics">
      <a:dk1>
        <a:srgbClr val="5B5B5B"/>
      </a:dk1>
      <a:lt1>
        <a:srgbClr val="5B5B5B"/>
      </a:lt1>
      <a:dk2>
        <a:srgbClr val="FFFFFF"/>
      </a:dk2>
      <a:lt2>
        <a:srgbClr val="FFFFFF"/>
      </a:lt2>
      <a:accent1>
        <a:srgbClr val="842B94"/>
      </a:accent1>
      <a:accent2>
        <a:srgbClr val="E7B908"/>
      </a:accent2>
      <a:accent3>
        <a:srgbClr val="595959"/>
      </a:accent3>
      <a:accent4>
        <a:srgbClr val="F2F2F2"/>
      </a:accent4>
      <a:accent5>
        <a:srgbClr val="BF9000"/>
      </a:accent5>
      <a:accent6>
        <a:srgbClr val="45174D"/>
      </a:accent6>
      <a:hlink>
        <a:srgbClr val="5B5B5B"/>
      </a:hlink>
      <a:folHlink>
        <a:srgbClr val="E7B908"/>
      </a:folHlink>
    </a:clrScheme>
    <a:fontScheme name="Inmetrics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EF63A0C98CFEA42815E256536BC8D87" ma:contentTypeVersion="2" ma:contentTypeDescription="Crie um novo documento." ma:contentTypeScope="" ma:versionID="e151fc0c35577674b2c42906829935e4">
  <xsd:schema xmlns:xsd="http://www.w3.org/2001/XMLSchema" xmlns:xs="http://www.w3.org/2001/XMLSchema" xmlns:p="http://schemas.microsoft.com/office/2006/metadata/properties" xmlns:ns2="d8aaa02b-1e8e-4351-b621-0a50fe12bb57" targetNamespace="http://schemas.microsoft.com/office/2006/metadata/properties" ma:root="true" ma:fieldsID="633a6a656d4d4db99ae5ba165b22fc1b" ns2:_="">
    <xsd:import namespace="d8aaa02b-1e8e-4351-b621-0a50fe12bb5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aaa02b-1e8e-4351-b621-0a50fe12bb5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833B55-2E64-4FC8-9B45-C4E5FEF3F3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8aaa02b-1e8e-4351-b621-0a50fe12bb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4A7311-0D56-4B23-BC2E-AE4D59252AE5}">
  <ds:schemaRefs>
    <ds:schemaRef ds:uri="http://purl.org/dc/terms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d8aaa02b-1e8e-4351-b621-0a50fe12bb57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5B6A083-8DB1-422B-A103-B97AC4D44AE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3247</TotalTime>
  <Words>166</Words>
  <Application>Microsoft Macintosh PowerPoint</Application>
  <PresentationFormat>On-screen Show (16:9)</PresentationFormat>
  <Paragraphs>44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Calibri</vt:lpstr>
      <vt:lpstr>Trebuchet MS</vt:lpstr>
      <vt:lpstr>Arial</vt:lpstr>
      <vt:lpstr>Tema do Office</vt:lpstr>
      <vt:lpstr>PowerPoint Presentation</vt:lpstr>
      <vt:lpstr>PowerPoint Presentation</vt:lpstr>
      <vt:lpstr>PowerPoint Presentation</vt:lpstr>
      <vt:lpstr>O que vamos ver?</vt:lpstr>
      <vt:lpstr>Features</vt:lpstr>
      <vt:lpstr>PowerPoint Presentation</vt:lpstr>
      <vt:lpstr>Features</vt:lpstr>
      <vt:lpstr>Melhoria nos Alertas</vt:lpstr>
      <vt:lpstr>PowerPoint Presentation</vt:lpstr>
      <vt:lpstr>Melhoria nos Alertas</vt:lpstr>
      <vt:lpstr>Análise de Quedas/Buracos</vt:lpstr>
      <vt:lpstr>PowerPoint Presentation</vt:lpstr>
      <vt:lpstr>Análise de Quedas/Buracos</vt:lpstr>
      <vt:lpstr>Registro das Rotas</vt:lpstr>
      <vt:lpstr>PowerPoint Presentation</vt:lpstr>
      <vt:lpstr>Estudo das Rotas</vt:lpstr>
      <vt:lpstr>PowerPoint Presentation</vt:lpstr>
      <vt:lpstr>Features</vt:lpstr>
      <vt:lpstr>A “Grande Questão”...</vt:lpstr>
      <vt:lpstr>Qual a visão de ES e IoT em nosso Projeto?</vt:lpstr>
      <vt:lpstr>ES + IoT =  Bem Estar e Melhoria de Vida</vt:lpstr>
      <vt:lpstr>Dúvidas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Leandro Matsumoto</dc:creator>
  <cp:lastModifiedBy>Clivison César</cp:lastModifiedBy>
  <cp:revision>134</cp:revision>
  <dcterms:created xsi:type="dcterms:W3CDTF">2015-10-23T11:53:57Z</dcterms:created>
  <dcterms:modified xsi:type="dcterms:W3CDTF">2016-04-11T12:10:59Z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0x0101002EF63A0C98CFEA42815E256536BC8D87</vt:lpwstr>
  </property>
</Properties>
</file>

<file path=docProps/thumbnail.jpeg>
</file>